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E00C8E1E-F68A-4868-8777-5A9BF478D62C}">
  <a:tblStyle styleId="{E00C8E1E-F68A-4868-8777-5A9BF478D62C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verag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0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hyperlink" Target="http://www.teximap.com.s3-website-us-east-1.amazonaws.com/" TargetMode="External"/><Relationship Id="rId8" Type="http://schemas.openxmlformats.org/officeDocument/2006/relationships/image" Target="../media/image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eathersource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Relationship Id="rId5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2402250" y="354225"/>
            <a:ext cx="6166500" cy="247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Analyzing 1 Billion+ NYC Yellow Taxi and Uber Rides for Taxi Drivers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3185650" y="3174875"/>
            <a:ext cx="5287200" cy="159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/>
              <a:t>Jialei Zheng</a:t>
            </a:r>
          </a:p>
          <a:p>
            <a:pPr lvl="0" algn="r">
              <a:spcBef>
                <a:spcPts val="0"/>
              </a:spcBef>
              <a:buNone/>
            </a:pPr>
            <a:r>
              <a:rPr lang="en"/>
              <a:t>Ruilin Zhong</a:t>
            </a:r>
          </a:p>
          <a:p>
            <a:pPr lvl="0" algn="r">
              <a:spcBef>
                <a:spcPts val="0"/>
              </a:spcBef>
              <a:buNone/>
            </a:pPr>
            <a:r>
              <a:rPr lang="en"/>
              <a:t>Shengjia Zhang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437" y="2683650"/>
            <a:ext cx="15716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6-11-13 下午5.05.30.png"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778" y="0"/>
            <a:ext cx="23107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Implementing &amp; Tuning RF in PySpark  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152475"/>
            <a:ext cx="8520600" cy="4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en">
                <a:solidFill>
                  <a:srgbClr val="FF9900"/>
                </a:solidFill>
              </a:rPr>
              <a:t>PySpark MLlib</a:t>
            </a:r>
            <a:r>
              <a:rPr lang="en"/>
              <a:t> → implement Random Forest regression in </a:t>
            </a:r>
            <a:r>
              <a:rPr i="1" lang="en">
                <a:solidFill>
                  <a:srgbClr val="FF9900"/>
                </a:solidFill>
              </a:rPr>
              <a:t>MapReduce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FF99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FF99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9850" y="0"/>
            <a:ext cx="1814149" cy="16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00" y="1637150"/>
            <a:ext cx="8740699" cy="73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1850" y="2466650"/>
            <a:ext cx="5542149" cy="26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403300" y="2610300"/>
            <a:ext cx="3296700" cy="22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Tune model parameters (number of trees, max tree depth, split strategy, etc.) with extensive experiments on year-long dataset (2015Jul - 2016Jun) on Jupyter Notebook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 Test Performance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Metrics: </a:t>
            </a:r>
          </a:p>
          <a:p>
            <a:pPr lvl="0">
              <a:spcBef>
                <a:spcPts val="0"/>
              </a:spcBef>
              <a:buNone/>
            </a:pPr>
            <a:r>
              <a:rPr b="1" i="1" lang="en" sz="2400">
                <a:solidFill>
                  <a:srgbClr val="FF9900"/>
                </a:solidFill>
              </a:rPr>
              <a:t>Root-mean-square deviation (RMSD)</a:t>
            </a:r>
            <a:r>
              <a:rPr lang="en" sz="2400"/>
              <a:t> </a:t>
            </a:r>
            <a:r>
              <a:rPr lang="en"/>
              <a:t>on test data (20% randomly sampled)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400"/>
              <a:t>Best Model so far:  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500 trees, 10 as max tree depth, 64 as maximum number of bins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graphicFrame>
        <p:nvGraphicFramePr>
          <p:cNvPr id="140" name="Shape 140"/>
          <p:cNvGraphicFramePr/>
          <p:nvPr/>
        </p:nvGraphicFramePr>
        <p:xfrm>
          <a:off x="402400" y="346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{E00C8E1E-F68A-4868-8777-5A9BF478D62C}</a:tableStyleId>
              </a:tblPr>
              <a:tblGrid>
                <a:gridCol w="2084800"/>
                <a:gridCol w="2084800"/>
                <a:gridCol w="2084800"/>
                <a:gridCol w="2084800"/>
              </a:tblGrid>
              <a:tr h="6928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Average Fare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Average Tip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Pickup Count</a:t>
                      </a:r>
                    </a:p>
                  </a:txBody>
                  <a:tcPr marT="91425" marB="91425" marR="91425" marL="91425"/>
                </a:tc>
              </a:tr>
              <a:tr h="6928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RMSE on test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$1.26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$0.25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630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 Application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AWS S3, API Gateway and AWS Lambda Function to build a Web App.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屏幕快照 2016-12-14 下午9.59.14.png"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74" y="1599975"/>
            <a:ext cx="2819526" cy="1623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6-12-14 下午9.57.54.png"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22569"/>
            <a:ext cx="2819526" cy="16146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6-12-14 下午9.57.24.png" id="149" name="Shape 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949" y="3251624"/>
            <a:ext cx="2808032" cy="1614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6-12-14 下午9.53.11.png" id="150" name="Shape 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7549" y="1927899"/>
            <a:ext cx="4166348" cy="26039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Shape 151"/>
          <p:cNvCxnSpPr/>
          <p:nvPr/>
        </p:nvCxnSpPr>
        <p:spPr>
          <a:xfrm>
            <a:off x="2942187" y="2328037"/>
            <a:ext cx="10212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2" name="Shape 152"/>
          <p:cNvCxnSpPr/>
          <p:nvPr/>
        </p:nvCxnSpPr>
        <p:spPr>
          <a:xfrm>
            <a:off x="3139262" y="3183037"/>
            <a:ext cx="10212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3" name="Shape 153"/>
          <p:cNvCxnSpPr/>
          <p:nvPr/>
        </p:nvCxnSpPr>
        <p:spPr>
          <a:xfrm>
            <a:off x="3393387" y="4288887"/>
            <a:ext cx="10212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4" name="Shape 154"/>
          <p:cNvSpPr txBox="1"/>
          <p:nvPr/>
        </p:nvSpPr>
        <p:spPr>
          <a:xfrm>
            <a:off x="2942200" y="1989112"/>
            <a:ext cx="1472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</a:rPr>
              <a:t>URL Mapping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3139275" y="2843212"/>
            <a:ext cx="1472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</a:rPr>
              <a:t>Front End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379975" y="3929200"/>
            <a:ext cx="1472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</a:rPr>
              <a:t>Back</a:t>
            </a:r>
            <a:r>
              <a:rPr lang="en">
                <a:solidFill>
                  <a:srgbClr val="B7B7B7"/>
                </a:solidFill>
              </a:rPr>
              <a:t> End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4357550" y="4568875"/>
            <a:ext cx="4248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 u="sng">
                <a:solidFill>
                  <a:srgbClr val="FF9900"/>
                </a:solidFill>
                <a:hlinkClick r:id="rId7"/>
              </a:rPr>
              <a:t>http://www.teximap.com.s3-website-us-east-1.amazonaws.com/</a:t>
            </a:r>
          </a:p>
        </p:txBody>
      </p:sp>
      <p:pic>
        <p:nvPicPr>
          <p:cNvPr descr="54d0e409d287c266042be5f5_1_1.png" id="158" name="Shape 1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13675" y="445024"/>
            <a:ext cx="641275" cy="6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663750" y="1938600"/>
            <a:ext cx="4135500" cy="126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You!	</a:t>
            </a:r>
            <a:r>
              <a:rPr lang="en">
                <a:solidFill>
                  <a:srgbClr val="FF9900"/>
                </a:solidFill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Overview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15200" y="474600"/>
            <a:ext cx="8913600" cy="392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>
              <a:spcBef>
                <a:spcPts val="0"/>
              </a:spcBef>
              <a:buSzPct val="100000"/>
              <a:buAutoNum type="arabicPeriod"/>
            </a:pPr>
            <a:r>
              <a:rPr b="1" lang="en" sz="2000"/>
              <a:t>Uber v.s. Yellow Taxi in Manhattan?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Analyze and compare relationship between ride amount of yellow taxi and Uber, at different locations and time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2. </a:t>
            </a:r>
            <a:r>
              <a:rPr b="1" lang="en" sz="2000"/>
              <a:t>Predict demands for Yellow Taxi in specified area at specific time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Given pickup location, time, weather condition, etc., apply machine learning algorithms to predict: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Ride amount requested by passengers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Average fare amount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Average tip amount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3. </a:t>
            </a:r>
            <a:r>
              <a:rPr b="1" lang="en" sz="2000"/>
              <a:t>Develop a web app to inform Yellow Taxi drivers of real-time predicted ride amount, distance, and tip, so that riders could make better pick-up decisions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Business Value and Social Value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Helps NYC yellow taxi drivers - underprivileged population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Modeled on “Big Data” (with 20G + size, ~ 24 million data-points), can potentially scale up to predict Uber’s ride requests, distance &amp; fare amount., and other parameters of interest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Can scale up to other cities out of NYC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9900"/>
                </a:solidFill>
              </a:rPr>
              <a:t>$$$HUGE BUSINESS VALUE$$$ for Drivers, Passengers, Car-sharing companies, and governments!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2962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Source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989525"/>
            <a:ext cx="8520600" cy="390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The TLC Yellow Taxi dataset 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>
                <a:solidFill>
                  <a:srgbClr val="CACACA"/>
                </a:solidFill>
              </a:rPr>
              <a:t>Pickup &amp; drop-off locations, trip time &amp; date, fare, tips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i="1" lang="en" sz="1800">
                <a:solidFill>
                  <a:srgbClr val="CACACA"/>
                </a:solidFill>
              </a:rPr>
              <a:t>10+ million</a:t>
            </a:r>
            <a:r>
              <a:rPr lang="en" sz="1800">
                <a:solidFill>
                  <a:srgbClr val="CACACA"/>
                </a:solidFill>
              </a:rPr>
              <a:t> rides </a:t>
            </a:r>
            <a:r>
              <a:rPr lang="en" sz="1800">
                <a:solidFill>
                  <a:srgbClr val="CACACA"/>
                </a:solidFill>
              </a:rPr>
              <a:t>per month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>
                <a:solidFill>
                  <a:srgbClr val="CACACA"/>
                </a:solidFill>
              </a:rPr>
              <a:t>From </a:t>
            </a:r>
            <a:r>
              <a:rPr i="1" lang="en" sz="1800">
                <a:solidFill>
                  <a:srgbClr val="CACACA"/>
                </a:solidFill>
              </a:rPr>
              <a:t>Jul 2015 to Jun 2016</a:t>
            </a:r>
            <a:r>
              <a:rPr lang="en" sz="1800">
                <a:solidFill>
                  <a:srgbClr val="CACACA"/>
                </a:solidFill>
              </a:rPr>
              <a:t> and </a:t>
            </a:r>
            <a:r>
              <a:rPr i="1" lang="en" sz="1800"/>
              <a:t>Apr 2014 to Sep 2014</a:t>
            </a:r>
            <a:br>
              <a:rPr lang="en" sz="1800">
                <a:solidFill>
                  <a:srgbClr val="CACACA"/>
                </a:solidFill>
              </a:rPr>
            </a:b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Uber trip data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Date/time, pickup coordinates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Incomplete: Apr 2014 to Sep 2014</a:t>
            </a:r>
            <a:br>
              <a:rPr lang="en" sz="1800"/>
            </a:b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Historical weather data for each day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Fetched from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http://weathersource.com/</a:t>
            </a:r>
          </a:p>
          <a:p>
            <a:pPr indent="-342900" lvl="1" marL="914400" rtl="0">
              <a:spcBef>
                <a:spcPts val="0"/>
              </a:spcBef>
              <a:buClr>
                <a:srgbClr val="CACACA"/>
              </a:buClr>
              <a:buSzPct val="100000"/>
            </a:pPr>
            <a:r>
              <a:rPr lang="en" sz="1800">
                <a:solidFill>
                  <a:srgbClr val="CACACA"/>
                </a:solidFill>
              </a:rPr>
              <a:t>Collect each day’s weather data into a dictionary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157125" y="847675"/>
            <a:ext cx="7192800" cy="378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Location: from coordinate (latitude, longitude) ---&gt;  neighborhood</a:t>
            </a:r>
            <a:br>
              <a:rPr lang="en"/>
            </a:br>
            <a:r>
              <a:rPr lang="en"/>
              <a:t>		e.g. (</a:t>
            </a:r>
            <a:r>
              <a:rPr lang="en">
                <a:solidFill>
                  <a:srgbClr val="CACACA"/>
                </a:solidFill>
              </a:rPr>
              <a:t>40.762344, -73.982364)  ---&gt;  Midtown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Using </a:t>
            </a:r>
            <a:r>
              <a:rPr b="1" lang="en">
                <a:solidFill>
                  <a:srgbClr val="FF9900"/>
                </a:solidFill>
              </a:rPr>
              <a:t>Ray-casting algorithm</a:t>
            </a:r>
            <a:r>
              <a:rPr lang="en"/>
              <a:t> that finds out if a given point lies</a:t>
            </a:r>
            <a:br>
              <a:rPr lang="en"/>
            </a:br>
            <a:r>
              <a:rPr lang="en"/>
              <a:t>		within a predetermined area defined by a 2-D polygon</a:t>
            </a:r>
          </a:p>
          <a:p>
            <a:pPr indent="-228600" lvl="0" marL="457200" rtl="0">
              <a:spcBef>
                <a:spcPts val="0"/>
              </a:spcBef>
              <a:buClr>
                <a:srgbClr val="CACACA"/>
              </a:buClr>
            </a:pPr>
            <a:r>
              <a:rPr lang="en">
                <a:solidFill>
                  <a:srgbClr val="CACACA"/>
                </a:solidFill>
              </a:rPr>
              <a:t>Pickup t</a:t>
            </a:r>
            <a:r>
              <a:rPr lang="en">
                <a:solidFill>
                  <a:srgbClr val="CACACA"/>
                </a:solidFill>
              </a:rPr>
              <a:t>ime: divided into hours.</a:t>
            </a:r>
          </a:p>
          <a:p>
            <a:pPr indent="-228600" lvl="0" marL="457200" rtl="0">
              <a:spcBef>
                <a:spcPts val="0"/>
              </a:spcBef>
              <a:buClr>
                <a:srgbClr val="CACACA"/>
              </a:buClr>
            </a:pPr>
            <a:r>
              <a:rPr lang="en">
                <a:solidFill>
                  <a:srgbClr val="CACACA"/>
                </a:solidFill>
              </a:rPr>
              <a:t>Weather: collect historical weather data for each day.</a:t>
            </a:r>
          </a:p>
          <a:p>
            <a:pPr indent="-228600" lvl="0" marL="457200" rtl="0">
              <a:spcBef>
                <a:spcPts val="0"/>
              </a:spcBef>
              <a:buClr>
                <a:srgbClr val="CACACA"/>
              </a:buClr>
            </a:pPr>
            <a:r>
              <a:rPr lang="en">
                <a:solidFill>
                  <a:srgbClr val="CACACA"/>
                </a:solidFill>
              </a:rPr>
              <a:t>Business day or not</a:t>
            </a:r>
          </a:p>
          <a:p>
            <a:pPr indent="-228600" lvl="0" marL="457200" rtl="0">
              <a:spcBef>
                <a:spcPts val="0"/>
              </a:spcBef>
              <a:buClr>
                <a:srgbClr val="CACACA"/>
              </a:buClr>
            </a:pPr>
            <a:r>
              <a:rPr lang="en">
                <a:solidFill>
                  <a:srgbClr val="CACACA"/>
                </a:solidFill>
              </a:rPr>
              <a:t>Temperature in Fahrenheit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ACACA"/>
                </a:solidFill>
              </a:rPr>
              <a:t>For each unique combination of:</a:t>
            </a:r>
            <a:br>
              <a:rPr lang="en">
                <a:solidFill>
                  <a:srgbClr val="CACACA"/>
                </a:solidFill>
              </a:rPr>
            </a:br>
            <a:r>
              <a:rPr lang="en">
                <a:solidFill>
                  <a:srgbClr val="CACACA"/>
                </a:solidFill>
              </a:rPr>
              <a:t>	(neighborhood, hour, is_business_day, weather, temperature)</a:t>
            </a:r>
            <a:br>
              <a:rPr lang="en">
                <a:solidFill>
                  <a:srgbClr val="CACACA"/>
                </a:solidFill>
              </a:rPr>
            </a:br>
            <a:r>
              <a:rPr lang="en">
                <a:solidFill>
                  <a:srgbClr val="CACACA"/>
                </a:solidFill>
              </a:rPr>
              <a:t>Count the DAILY total rides, average fare and tips.</a:t>
            </a:r>
            <a:br>
              <a:rPr lang="en">
                <a:solidFill>
                  <a:srgbClr val="CACACA"/>
                </a:solidFill>
              </a:rPr>
            </a:b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CACACA"/>
              </a:solidFill>
            </a:endParaRPr>
          </a:p>
        </p:txBody>
      </p:sp>
      <p:sp>
        <p:nvSpPr>
          <p:cNvPr id="86" name="Shape 86"/>
          <p:cNvSpPr txBox="1"/>
          <p:nvPr>
            <p:ph type="title"/>
          </p:nvPr>
        </p:nvSpPr>
        <p:spPr>
          <a:xfrm>
            <a:off x="311700" y="2749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Processing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">
            <a:off x="6653699" y="282400"/>
            <a:ext cx="2459424" cy="457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475" y="1225650"/>
            <a:ext cx="6159449" cy="26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>
            <p:ph type="title"/>
          </p:nvPr>
        </p:nvSpPr>
        <p:spPr>
          <a:xfrm>
            <a:off x="274775" y="1545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Processing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500" y="1460112"/>
            <a:ext cx="6339000" cy="112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2587" y="3201750"/>
            <a:ext cx="6438825" cy="18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 rot="-5400000">
            <a:off x="4383543" y="1016450"/>
            <a:ext cx="368700" cy="352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 rot="-5400000">
            <a:off x="4334800" y="2727725"/>
            <a:ext cx="466200" cy="352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605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Visualization: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Exploratory Data Analysis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figure_1.png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11675"/>
            <a:ext cx="4080710" cy="306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1130200" y="1311675"/>
            <a:ext cx="25269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Riding Numbers In a Day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1716762" y="3596350"/>
            <a:ext cx="11313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0000"/>
                </a:solidFill>
              </a:rPr>
              <a:t>Weekday Uber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2708475" y="3785325"/>
            <a:ext cx="11313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1C232"/>
                </a:solidFill>
              </a:rPr>
              <a:t>Weekend Uber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716775" y="1977800"/>
            <a:ext cx="11313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6AA84F"/>
                </a:solidFill>
              </a:rPr>
              <a:t>Weekday Taxi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2947275" y="2583350"/>
            <a:ext cx="11313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3C78D8"/>
                </a:solidFill>
              </a:rPr>
              <a:t>Weekend Taxi</a:t>
            </a:r>
          </a:p>
        </p:txBody>
      </p:sp>
      <p:pic>
        <p:nvPicPr>
          <p:cNvPr descr="屏幕快照 2016-12-14 下午11.08.00.png"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425" y="4300"/>
            <a:ext cx="4473574" cy="2634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屏幕快照 2016-12-14 下午11.07.34.png"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0425" y="2638849"/>
            <a:ext cx="4473573" cy="250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121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ML Algorithms: Features and outcome variables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77922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000">
                <a:solidFill>
                  <a:srgbClr val="FF9900"/>
                </a:solidFill>
              </a:rPr>
              <a:t>Objectives: predict </a:t>
            </a:r>
            <a:r>
              <a:rPr b="1" i="1" lang="en" sz="2000" u="sng">
                <a:solidFill>
                  <a:srgbClr val="FF9900"/>
                </a:solidFill>
              </a:rPr>
              <a:t>3 continuous </a:t>
            </a:r>
            <a:r>
              <a:rPr b="1" lang="en" sz="2000">
                <a:solidFill>
                  <a:srgbClr val="FF9900"/>
                </a:solidFill>
              </a:rPr>
              <a:t>outcome variables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Total number pickup rides (pickup_counts)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Expected (average) trip fare (after-tax but before-tip)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Expected (average) tip fare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000">
                <a:solidFill>
                  <a:srgbClr val="FF9900"/>
                </a:solidFill>
              </a:rPr>
              <a:t>Based on </a:t>
            </a:r>
            <a:r>
              <a:rPr b="1" i="1" lang="en" sz="2000" u="sng">
                <a:solidFill>
                  <a:srgbClr val="FF9900"/>
                </a:solidFill>
              </a:rPr>
              <a:t>3 categorical and 2 continuous (numerical) </a:t>
            </a:r>
            <a:r>
              <a:rPr b="1" lang="en" sz="2000">
                <a:solidFill>
                  <a:srgbClr val="FF9900"/>
                </a:solidFill>
              </a:rPr>
              <a:t>features: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Neighborhood of pickup location (categorical; 18 neighborhoods in Manhattan below West 110th Street and East 95th Street)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Pickup time (numerical; grouped hourly into 24 categories)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Weather (categorical; 3 categories: sunny, rain, or snow)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Business day or weekend/federal holiday (categorical; binary)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Temperature in Fahrenheit (numerical; with 10F interval i.e. 10, 20, …, 90)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2633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ML Algorithms: Random Forest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0" y="863550"/>
            <a:ext cx="9539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Given several categorical features , we use </a:t>
            </a:r>
            <a:r>
              <a:rPr b="1" i="1" lang="en" sz="2400">
                <a:solidFill>
                  <a:srgbClr val="FF9900"/>
                </a:solidFill>
              </a:rPr>
              <a:t>Random Forest</a:t>
            </a:r>
            <a:r>
              <a:rPr i="1" lang="en"/>
              <a:t>,</a:t>
            </a:r>
            <a:r>
              <a:rPr lang="en"/>
              <a:t> a “panacea” for data scientists!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Algorithm Pros: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Can handle both categorical &amp; numerical features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Can rank importance of features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Non-parametric → no assumptions on raw data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Remains accuracy when a lot of data missing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Well-handles unbalanced data &amp; non-linearity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As a decision-tree algorithm, easy to interpret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050" y="1341774"/>
            <a:ext cx="3734951" cy="38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